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8"/>
  </p:notesMasterIdLst>
  <p:sldIdLst>
    <p:sldId id="256" r:id="rId2"/>
    <p:sldId id="416" r:id="rId3"/>
    <p:sldId id="510" r:id="rId4"/>
    <p:sldId id="517" r:id="rId5"/>
    <p:sldId id="536" r:id="rId6"/>
    <p:sldId id="495" r:id="rId7"/>
    <p:sldId id="520" r:id="rId8"/>
    <p:sldId id="521" r:id="rId9"/>
    <p:sldId id="522" r:id="rId10"/>
    <p:sldId id="497" r:id="rId11"/>
    <p:sldId id="379" r:id="rId12"/>
    <p:sldId id="524" r:id="rId13"/>
    <p:sldId id="418" r:id="rId14"/>
    <p:sldId id="428" r:id="rId15"/>
    <p:sldId id="464" r:id="rId16"/>
    <p:sldId id="511" r:id="rId17"/>
    <p:sldId id="523" r:id="rId18"/>
    <p:sldId id="475" r:id="rId19"/>
    <p:sldId id="476" r:id="rId20"/>
    <p:sldId id="512" r:id="rId21"/>
    <p:sldId id="498" r:id="rId22"/>
    <p:sldId id="480" r:id="rId23"/>
    <p:sldId id="499" r:id="rId24"/>
    <p:sldId id="478" r:id="rId25"/>
    <p:sldId id="507" r:id="rId26"/>
    <p:sldId id="427" r:id="rId27"/>
    <p:sldId id="482" r:id="rId28"/>
    <p:sldId id="508" r:id="rId29"/>
    <p:sldId id="513" r:id="rId30"/>
    <p:sldId id="483" r:id="rId31"/>
    <p:sldId id="488" r:id="rId32"/>
    <p:sldId id="534" r:id="rId33"/>
    <p:sldId id="485" r:id="rId34"/>
    <p:sldId id="484" r:id="rId35"/>
    <p:sldId id="501" r:id="rId36"/>
    <p:sldId id="486" r:id="rId37"/>
    <p:sldId id="500" r:id="rId38"/>
    <p:sldId id="504" r:id="rId39"/>
    <p:sldId id="502" r:id="rId40"/>
    <p:sldId id="503" r:id="rId41"/>
    <p:sldId id="506" r:id="rId42"/>
    <p:sldId id="474" r:id="rId43"/>
    <p:sldId id="489" r:id="rId44"/>
    <p:sldId id="525" r:id="rId45"/>
    <p:sldId id="531" r:id="rId46"/>
    <p:sldId id="528" r:id="rId47"/>
    <p:sldId id="529" r:id="rId48"/>
    <p:sldId id="530" r:id="rId49"/>
    <p:sldId id="505" r:id="rId50"/>
    <p:sldId id="519" r:id="rId51"/>
    <p:sldId id="515" r:id="rId52"/>
    <p:sldId id="535" r:id="rId53"/>
    <p:sldId id="514" r:id="rId54"/>
    <p:sldId id="532" r:id="rId55"/>
    <p:sldId id="431" r:id="rId56"/>
    <p:sldId id="446" r:id="rId57"/>
    <p:sldId id="456" r:id="rId58"/>
    <p:sldId id="436" r:id="rId59"/>
    <p:sldId id="409" r:id="rId60"/>
    <p:sldId id="429" r:id="rId61"/>
    <p:sldId id="455" r:id="rId62"/>
    <p:sldId id="473" r:id="rId63"/>
    <p:sldId id="472" r:id="rId64"/>
    <p:sldId id="533" r:id="rId65"/>
    <p:sldId id="470" r:id="rId66"/>
    <p:sldId id="527"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497"/>
            <p14:sldId id="379"/>
            <p14:sldId id="524"/>
            <p14:sldId id="418"/>
          </p14:sldIdLst>
        </p14:section>
        <p14:section name="User Understanding in Recommendation" id="{5AAAB9CE-3D8C-F345-B9BC-72333A827AE9}">
          <p14:sldIdLst>
            <p14:sldId id="428"/>
            <p14:sldId id="464"/>
            <p14:sldId id="511"/>
            <p14:sldId id="523"/>
            <p14:sldId id="475"/>
            <p14:sldId id="476"/>
            <p14:sldId id="512"/>
            <p14:sldId id="498"/>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4"/>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 id="473"/>
            <p14:sldId id="472"/>
            <p14:sldId id="533"/>
            <p14:sldId id="470"/>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F8CECC"/>
    <a:srgbClr val="DAE9FC"/>
    <a:srgbClr val="7A2D2A"/>
    <a:srgbClr val="564100"/>
    <a:srgbClr val="98AD8B"/>
    <a:srgbClr val="8DAD78"/>
    <a:srgbClr val="EEF1F6"/>
    <a:srgbClr val="F6F6F6"/>
    <a:srgbClr val="CCCF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54762"/>
  </p:normalViewPr>
  <p:slideViewPr>
    <p:cSldViewPr snapToGrid="0" snapToObjects="1">
      <p:cViewPr varScale="1">
        <p:scale>
          <a:sx n="56" d="100"/>
          <a:sy n="56" d="100"/>
        </p:scale>
        <p:origin x="9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09/11/2021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tackle the motivations of this thesis along several axes: recommendation, RL, NLP and Text Generation.</a:t>
            </a:r>
          </a:p>
          <a:p>
            <a:endParaRPr lang="en-US" dirty="0"/>
          </a:p>
          <a:p>
            <a:r>
              <a:rPr lang="en-US" dirty="0" err="1"/>
              <a:t>Expliquer</a:t>
            </a:r>
            <a:r>
              <a:rPr lang="en-US" dirty="0"/>
              <a:t> plus ?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369108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RL and NLP </a:t>
            </a:r>
            <a:r>
              <a:rPr lang="fr-FR" dirty="0" err="1"/>
              <a:t>methods</a:t>
            </a:r>
            <a:r>
              <a:rPr lang="fr-FR" dirty="0"/>
              <a:t> in </a:t>
            </a:r>
            <a:r>
              <a:rPr lang="fr-FR" dirty="0" err="1"/>
              <a:t>order</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r>
              <a:rPr lang="en-US" b="0" dirty="0"/>
              <a:t>We will go over our first contribution, HRAN,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a:t>
            </a:r>
          </a:p>
          <a:p>
            <a:r>
              <a:rPr lang="en-US" b="0" dirty="0"/>
              <a:t>The rating regression module takes both the user and the item profiles as input…</a:t>
            </a:r>
          </a:p>
          <a:p>
            <a:r>
              <a:rPr lang="en-US" b="0" dirty="0"/>
              <a:t>Both modules share inner intermediate representation to refine the models’ understanding of the user’s tastes.</a:t>
            </a:r>
          </a:p>
          <a:p>
            <a:endParaRPr lang="en-US" b="0" dirty="0"/>
          </a:p>
          <a:p>
            <a:r>
              <a:rPr lang="en-US" b="0" dirty="0"/>
              <a:t>While those two tasks are rarely combined, because they are quite different, in this precise setting they are complementary as the Sentiment Analysis module gives us a global, absolute idea of the feeling expressed in the review, thus acting as a regularization for the Rating Regression module, which informs us more precisely regarding the user-item interaction.</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noProof="0" dirty="0"/>
              <a:t>Note that “RBA” stands for Hierarchical </a:t>
            </a:r>
            <a:r>
              <a:rPr lang="en-US" noProof="0" dirty="0" err="1"/>
              <a:t>Bidirectionnal</a:t>
            </a:r>
            <a:r>
              <a:rPr lang="en-US" noProof="0" dirty="0"/>
              <a:t> Attentive module and is described in detail in the following slides.</a:t>
            </a:r>
          </a:p>
          <a:p>
            <a:endParaRPr lang="en-US" noProof="0" dirty="0"/>
          </a:p>
          <a:p>
            <a:r>
              <a:rPr lang="en-US" noProof="0" dirty="0"/>
              <a:t>From a high-level perspective, the sentiment analysis module does… by… [</a:t>
            </a:r>
            <a:r>
              <a:rPr lang="en-US" b="1" noProof="0" dirty="0"/>
              <a:t>ELABORATE</a:t>
            </a:r>
            <a:r>
              <a:rPr lang="en-US" noProof="0" dirty="0"/>
              <a:t>] </a:t>
            </a:r>
          </a:p>
          <a:p>
            <a:r>
              <a:rPr lang="en-US" noProof="0" dirty="0">
                <a:sym typeface="Wingdings" pitchFamily="2" charset="2"/>
              </a:rPr>
              <a:t> </a:t>
            </a:r>
            <a:r>
              <a:rPr lang="en-US" noProof="0" dirty="0" err="1"/>
              <a:t>agg</a:t>
            </a:r>
            <a:r>
              <a:rPr lang="en-US" noProof="0" dirty="0"/>
              <a:t> prob, attention as the solution.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explosion of data and basically of choice and online services:  movies on Netflix, stuff on amazon and so on.</a:t>
            </a:r>
          </a:p>
          <a:p>
            <a:endParaRPr lang="en-US" dirty="0"/>
          </a:p>
          <a:p>
            <a:r>
              <a:rPr lang="en-US" dirty="0"/>
              <a:t>Additionally, the number of interactions between users and those systems 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1503097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 subset of relevant items rather than the whole catalog to ease their search. </a:t>
            </a:r>
          </a:p>
          <a:p>
            <a:endParaRPr lang="en-US" dirty="0"/>
          </a:p>
          <a:p>
            <a:r>
              <a:rPr lang="en-US" dirty="0"/>
              <a:t>Note the notion of relevance is a complex one to define and it is highly discussed in the community. </a:t>
            </a:r>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3513811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yeas because they can be applied to various domains, ranging from Computer Vision to Recommendation to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relevant recommendation,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this problem by the leveraging of user-generated text. </a:t>
            </a:r>
          </a:p>
          <a:p>
            <a:r>
              <a:rPr lang="en-US" dirty="0"/>
              <a:t>Indeed, aside from this type of data being widely available, we think it Is also highly descriptive of the users themselves. It is especially clear when we think of written reviews: the users clearly state what they like and dislike about a product, giving us a lot more information than the rating alone.</a:t>
            </a:r>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 namely brought on by the expansion of Deep label trained on data with little to no labels. </a:t>
            </a:r>
            <a:r>
              <a:rPr lang="en-US" b="1" dirty="0">
                <a:solidFill>
                  <a:srgbClr val="C00000"/>
                </a:solidFill>
              </a:rPr>
              <a:t> [ELABORATE – abstract representations]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Indeed,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Explainability</a:t>
            </a:r>
            <a:r>
              <a:rPr lang="en-US" dirty="0"/>
              <a:t>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a:t>
            </a:r>
            <a:r>
              <a:rPr lang="en-US" dirty="0" err="1"/>
              <a:t>frrameworks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a:t>
            </a:r>
            <a:r>
              <a:rPr lang="en-US" b="1" dirty="0">
                <a:solidFill>
                  <a:srgbClr val="C00000"/>
                </a:solidFill>
              </a:rPr>
              <a:t> [ELABORATE]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rich meaningful and explainable representations.</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09/11/2021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09/11/2021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09/11/2021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09/11/2021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09/11/2021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09/11/2021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2988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281109" y="2414388"/>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132" name="ZoneTexte 131">
            <a:extLst>
              <a:ext uri="{FF2B5EF4-FFF2-40B4-BE49-F238E27FC236}">
                <a16:creationId xmlns:a16="http://schemas.microsoft.com/office/drawing/2014/main" id="{899504DB-0349-6744-9C4B-68931073F1DA}"/>
              </a:ext>
            </a:extLst>
          </p:cNvPr>
          <p:cNvSpPr txBox="1"/>
          <p:nvPr/>
        </p:nvSpPr>
        <p:spPr>
          <a:xfrm>
            <a:off x="3662276" y="3904834"/>
            <a:ext cx="2054316" cy="646331"/>
          </a:xfrm>
          <a:prstGeom prst="rect">
            <a:avLst/>
          </a:prstGeom>
          <a:noFill/>
        </p:spPr>
        <p:txBody>
          <a:bodyPr wrap="square" rtlCol="0">
            <a:spAutoFit/>
          </a:bodyPr>
          <a:lstStyle/>
          <a:p>
            <a:pPr algn="ctr"/>
            <a:r>
              <a:rPr lang="en-US" dirty="0"/>
              <a:t>Natural Language Processing</a:t>
            </a:r>
          </a:p>
        </p:txBody>
      </p:sp>
      <p:sp>
        <p:nvSpPr>
          <p:cNvPr id="133" name="ZoneTexte 132">
            <a:extLst>
              <a:ext uri="{FF2B5EF4-FFF2-40B4-BE49-F238E27FC236}">
                <a16:creationId xmlns:a16="http://schemas.microsoft.com/office/drawing/2014/main" id="{9184CB49-2387-774B-96F9-59AF042CDAA1}"/>
              </a:ext>
            </a:extLst>
          </p:cNvPr>
          <p:cNvSpPr txBox="1"/>
          <p:nvPr/>
        </p:nvSpPr>
        <p:spPr>
          <a:xfrm>
            <a:off x="3566859" y="5680012"/>
            <a:ext cx="2245151" cy="369332"/>
          </a:xfrm>
          <a:prstGeom prst="rect">
            <a:avLst/>
          </a:prstGeom>
          <a:noFill/>
        </p:spPr>
        <p:txBody>
          <a:bodyPr wrap="square" rtlCol="0">
            <a:spAutoFit/>
          </a:bodyPr>
          <a:lstStyle/>
          <a:p>
            <a:pPr algn="ctr"/>
            <a:r>
              <a:rPr lang="en-US" dirty="0"/>
              <a:t>Text Generation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281109" y="3872680"/>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281109" y="5423348"/>
            <a:ext cx="2054316" cy="646331"/>
          </a:xfrm>
          <a:prstGeom prst="rect">
            <a:avLst/>
          </a:prstGeom>
          <a:noFill/>
        </p:spPr>
        <p:txBody>
          <a:bodyPr wrap="square" rtlCol="0">
            <a:spAutoFit/>
          </a:bodyPr>
          <a:lstStyle/>
          <a:p>
            <a:pPr algn="ctr"/>
            <a:r>
              <a:rPr lang="en-US"/>
              <a:t>Make predictions </a:t>
            </a:r>
            <a:r>
              <a:rPr lang="en-US" b="1"/>
              <a:t>explainable</a:t>
            </a:r>
          </a:p>
        </p:txBody>
      </p:sp>
      <p:sp>
        <p:nvSpPr>
          <p:cNvPr id="24" name="ZoneTexte 23">
            <a:extLst>
              <a:ext uri="{FF2B5EF4-FFF2-40B4-BE49-F238E27FC236}">
                <a16:creationId xmlns:a16="http://schemas.microsoft.com/office/drawing/2014/main" id="{FAAD91BB-691A-824A-8D43-0FB6B5E8B6EC}"/>
              </a:ext>
            </a:extLst>
          </p:cNvPr>
          <p:cNvSpPr txBox="1"/>
          <p:nvPr/>
        </p:nvSpPr>
        <p:spPr>
          <a:xfrm>
            <a:off x="3667658" y="2543038"/>
            <a:ext cx="2054316" cy="369332"/>
          </a:xfrm>
          <a:prstGeom prst="rect">
            <a:avLst/>
          </a:prstGeom>
          <a:noFill/>
        </p:spPr>
        <p:txBody>
          <a:bodyPr wrap="square" rtlCol="0">
            <a:spAutoFit/>
          </a:bodyPr>
          <a:lstStyle/>
          <a:p>
            <a:pPr algn="ctr"/>
            <a:r>
              <a:rPr lang="en-US" dirty="0"/>
              <a:t>Recommendation</a:t>
            </a:r>
          </a:p>
        </p:txBody>
      </p:sp>
      <p:sp>
        <p:nvSpPr>
          <p:cNvPr id="25" name="Freeform 16">
            <a:extLst>
              <a:ext uri="{FF2B5EF4-FFF2-40B4-BE49-F238E27FC236}">
                <a16:creationId xmlns:a16="http://schemas.microsoft.com/office/drawing/2014/main" id="{DB599F94-A568-2145-A8C8-B403AC929876}"/>
              </a:ext>
            </a:extLst>
          </p:cNvPr>
          <p:cNvSpPr/>
          <p:nvPr/>
        </p:nvSpPr>
        <p:spPr>
          <a:xfrm flipV="1">
            <a:off x="2330043" y="4320845"/>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 name="Connecteur droit avec flèche 3">
            <a:extLst>
              <a:ext uri="{FF2B5EF4-FFF2-40B4-BE49-F238E27FC236}">
                <a16:creationId xmlns:a16="http://schemas.microsoft.com/office/drawing/2014/main" id="{F367F4EA-AF7F-5340-89B7-037538392D55}"/>
              </a:ext>
            </a:extLst>
          </p:cNvPr>
          <p:cNvCxnSpPr>
            <a:stCxn id="32" idx="3"/>
            <a:endCxn id="24" idx="1"/>
          </p:cNvCxnSpPr>
          <p:nvPr/>
        </p:nvCxnSpPr>
        <p:spPr>
          <a:xfrm flipV="1">
            <a:off x="2335425" y="272770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D0F5F18F-3C48-3F4D-A999-CCBA346C5BC2}"/>
              </a:ext>
            </a:extLst>
          </p:cNvPr>
          <p:cNvCxnSpPr/>
          <p:nvPr/>
        </p:nvCxnSpPr>
        <p:spPr>
          <a:xfrm flipV="1">
            <a:off x="2330044" y="420714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398A2ED2-6F68-7845-A574-3990D283405D}"/>
              </a:ext>
            </a:extLst>
          </p:cNvPr>
          <p:cNvCxnSpPr/>
          <p:nvPr/>
        </p:nvCxnSpPr>
        <p:spPr>
          <a:xfrm flipV="1">
            <a:off x="2330043" y="5854828"/>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16">
            <a:extLst>
              <a:ext uri="{FF2B5EF4-FFF2-40B4-BE49-F238E27FC236}">
                <a16:creationId xmlns:a16="http://schemas.microsoft.com/office/drawing/2014/main" id="{FC41E64C-E906-3E48-8CA0-C21616FDA2A5}"/>
              </a:ext>
            </a:extLst>
          </p:cNvPr>
          <p:cNvSpPr/>
          <p:nvPr/>
        </p:nvSpPr>
        <p:spPr>
          <a:xfrm>
            <a:off x="2330043" y="2805195"/>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2832176189"/>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11</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478884" cy="369332"/>
          </a:xfrm>
          <a:prstGeom prst="rect">
            <a:avLst/>
          </a:prstGeom>
          <a:noFill/>
        </p:spPr>
        <p:txBody>
          <a:bodyPr wrap="none" rtlCol="0">
            <a:spAutoFit/>
          </a:bodyPr>
          <a:lstStyle/>
          <a:p>
            <a:r>
              <a:rPr lang="en-US" dirty="0">
                <a:solidFill>
                  <a:schemeClr val="accent4">
                    <a:lumMod val="75000"/>
                  </a:schemeClr>
                </a:solidFill>
              </a:rPr>
              <a:t>Representation Learning</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12</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372611"/>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6" name="ZoneTexte 5">
            <a:extLst>
              <a:ext uri="{FF2B5EF4-FFF2-40B4-BE49-F238E27FC236}">
                <a16:creationId xmlns:a16="http://schemas.microsoft.com/office/drawing/2014/main" id="{791BC235-8120-3145-AD83-46B38344347B}"/>
              </a:ext>
            </a:extLst>
          </p:cNvPr>
          <p:cNvSpPr txBox="1"/>
          <p:nvPr/>
        </p:nvSpPr>
        <p:spPr>
          <a:xfrm>
            <a:off x="431787" y="1372612"/>
            <a:ext cx="4140214" cy="1292662"/>
          </a:xfrm>
          <a:prstGeom prst="rect">
            <a:avLst/>
          </a:prstGeom>
          <a:noFill/>
        </p:spPr>
        <p:txBody>
          <a:bodyPr wrap="square" rtlCol="0">
            <a:spAutoFit/>
          </a:bodyPr>
          <a:lstStyle/>
          <a:p>
            <a:pPr algn="ctr"/>
            <a:r>
              <a:rPr lang="en-US" sz="2400">
                <a:solidFill>
                  <a:schemeClr val="accent1">
                    <a:lumMod val="75000"/>
                  </a:schemeClr>
                </a:solidFill>
              </a:rPr>
              <a:t>Motivation</a:t>
            </a:r>
          </a:p>
          <a:p>
            <a:pPr algn="ctr"/>
            <a:r>
              <a:rPr lang="en-US"/>
              <a:t>Refining </a:t>
            </a:r>
            <a:r>
              <a:rPr lang="en-US" b="1"/>
              <a:t>user understading</a:t>
            </a:r>
          </a:p>
          <a:p>
            <a:pPr algn="ctr"/>
            <a:r>
              <a:rPr lang="en-US"/>
              <a:t>Good prediction </a:t>
            </a:r>
            <a:r>
              <a:rPr lang="en-US" b="1"/>
              <a:t>accuracy</a:t>
            </a:r>
          </a:p>
          <a:p>
            <a:pPr algn="ctr"/>
            <a:r>
              <a:rPr lang="en-US"/>
              <a:t>Prediction </a:t>
            </a:r>
            <a:r>
              <a:rPr lang="en-US" b="1"/>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1237520" y="4469718"/>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372611"/>
            <a:ext cx="4140214" cy="1015663"/>
          </a:xfrm>
          <a:prstGeom prst="rect">
            <a:avLst/>
          </a:prstGeom>
          <a:noFill/>
        </p:spPr>
        <p:txBody>
          <a:bodyPr wrap="square" rtlCol="0">
            <a:spAutoFit/>
          </a:bodyPr>
          <a:lstStyle/>
          <a:p>
            <a:pPr algn="ctr"/>
            <a:r>
              <a:rPr lang="en-US" sz="2400">
                <a:solidFill>
                  <a:schemeClr val="accent1">
                    <a:lumMod val="75000"/>
                  </a:schemeClr>
                </a:solidFill>
              </a:rPr>
              <a:t>Intuition</a:t>
            </a:r>
            <a:endParaRPr lang="en-US">
              <a:solidFill>
                <a:schemeClr val="accent1">
                  <a:lumMod val="75000"/>
                </a:schemeClr>
              </a:solidFill>
            </a:endParaRPr>
          </a:p>
          <a:p>
            <a:pPr algn="ctr"/>
            <a:r>
              <a:rPr lang="en-US"/>
              <a:t>Reviews can help </a:t>
            </a:r>
            <a:r>
              <a:rPr lang="en-US" b="1"/>
              <a:t>improve  performances </a:t>
            </a:r>
          </a:p>
          <a:p>
            <a:pPr algn="ctr"/>
            <a:r>
              <a:rPr lang="en-US"/>
              <a:t>&amp; make predictions </a:t>
            </a:r>
            <a:r>
              <a:rPr lang="en-US" b="1"/>
              <a:t>understandable</a:t>
            </a:r>
            <a:r>
              <a:rPr lang="en-US"/>
              <a:t>.</a:t>
            </a:r>
          </a:p>
        </p:txBody>
      </p:sp>
      <p:sp>
        <p:nvSpPr>
          <p:cNvPr id="5" name="ZoneTexte 4">
            <a:extLst>
              <a:ext uri="{FF2B5EF4-FFF2-40B4-BE49-F238E27FC236}">
                <a16:creationId xmlns:a16="http://schemas.microsoft.com/office/drawing/2014/main" id="{A8FBC9A1-E9CD-8B4E-9F8C-0B8D9B5A0E83}"/>
              </a:ext>
            </a:extLst>
          </p:cNvPr>
          <p:cNvSpPr txBox="1"/>
          <p:nvPr/>
        </p:nvSpPr>
        <p:spPr>
          <a:xfrm>
            <a:off x="485805" y="2644651"/>
            <a:ext cx="8172387" cy="1292662"/>
          </a:xfrm>
          <a:prstGeom prst="rect">
            <a:avLst/>
          </a:prstGeom>
          <a:noFill/>
        </p:spPr>
        <p:txBody>
          <a:bodyPr wrap="square" rtlCol="0">
            <a:spAutoFit/>
          </a:bodyPr>
          <a:lstStyle/>
          <a:p>
            <a:pPr algn="ctr"/>
            <a:r>
              <a:rPr lang="en-US" sz="2400">
                <a:solidFill>
                  <a:schemeClr val="accent1">
                    <a:lumMod val="75000"/>
                  </a:schemeClr>
                </a:solidFill>
              </a:rPr>
              <a:t>Approach</a:t>
            </a:r>
          </a:p>
          <a:p>
            <a:pPr algn="ctr"/>
            <a:r>
              <a:rPr lang="en-US"/>
              <a:t>Rating </a:t>
            </a:r>
            <a:r>
              <a:rPr lang="en-US" b="1"/>
              <a:t>regression</a:t>
            </a:r>
          </a:p>
          <a:p>
            <a:pPr algn="ctr"/>
            <a:r>
              <a:rPr lang="en-US"/>
              <a:t> + </a:t>
            </a:r>
          </a:p>
          <a:p>
            <a:pPr algn="ctr"/>
            <a:r>
              <a:rPr lang="en-US" b="1"/>
              <a:t>Sentiment</a:t>
            </a:r>
            <a:r>
              <a:rPr lang="en-US"/>
              <a:t> analysis</a:t>
            </a:r>
          </a:p>
        </p:txBody>
      </p:sp>
      <p:sp>
        <p:nvSpPr>
          <p:cNvPr id="6" name="ZoneTexte 5">
            <a:extLst>
              <a:ext uri="{FF2B5EF4-FFF2-40B4-BE49-F238E27FC236}">
                <a16:creationId xmlns:a16="http://schemas.microsoft.com/office/drawing/2014/main" id="{791BC235-8120-3145-AD83-46B38344347B}"/>
              </a:ext>
            </a:extLst>
          </p:cNvPr>
          <p:cNvSpPr txBox="1"/>
          <p:nvPr/>
        </p:nvSpPr>
        <p:spPr>
          <a:xfrm>
            <a:off x="431787" y="1372612"/>
            <a:ext cx="4140214" cy="1015663"/>
          </a:xfrm>
          <a:prstGeom prst="rect">
            <a:avLst/>
          </a:prstGeom>
          <a:noFill/>
        </p:spPr>
        <p:txBody>
          <a:bodyPr wrap="square" rtlCol="0">
            <a:spAutoFit/>
          </a:bodyPr>
          <a:lstStyle/>
          <a:p>
            <a:pPr algn="ctr"/>
            <a:r>
              <a:rPr lang="en-US" sz="2400">
                <a:solidFill>
                  <a:schemeClr val="accent1">
                    <a:lumMod val="75000"/>
                  </a:schemeClr>
                </a:solidFill>
              </a:rPr>
              <a:t>Motivation</a:t>
            </a:r>
          </a:p>
          <a:p>
            <a:pPr algn="ctr"/>
            <a:r>
              <a:rPr lang="en-US"/>
              <a:t>Good prediction </a:t>
            </a:r>
            <a:r>
              <a:rPr lang="en-US" b="1"/>
              <a:t>accuracy</a:t>
            </a:r>
          </a:p>
          <a:p>
            <a:pPr algn="ctr"/>
            <a:r>
              <a:rPr lang="en-US"/>
              <a:t>Prediction </a:t>
            </a:r>
            <a:r>
              <a:rPr lang="en-US" b="1"/>
              <a:t>Explainability</a:t>
            </a:r>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1297171" y="4645882"/>
            <a:ext cx="6549655" cy="1926981"/>
            <a:chOff x="774890" y="4469719"/>
            <a:chExt cx="6549655"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634994" y="5374302"/>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16</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via Matrix Factorization </a:t>
            </a:r>
            <a:r>
              <a:rPr lang="en-US" dirty="0">
                <a:solidFill>
                  <a:schemeClr val="tx1">
                    <a:lumMod val="75000"/>
                    <a:lumOff val="25000"/>
                  </a:schemeClr>
                </a:solidFill>
              </a:rPr>
              <a:t>[1]</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[2]</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[3]</a:t>
            </a:r>
          </a:p>
        </p:txBody>
      </p:sp>
      <p:grpSp>
        <p:nvGrpSpPr>
          <p:cNvPr id="42" name="Groupe 41">
            <a:extLst>
              <a:ext uri="{FF2B5EF4-FFF2-40B4-BE49-F238E27FC236}">
                <a16:creationId xmlns:a16="http://schemas.microsoft.com/office/drawing/2014/main" id="{916D53F5-AD72-E748-8A16-7A014EFE905E}"/>
              </a:ext>
            </a:extLst>
          </p:cNvPr>
          <p:cNvGrpSpPr/>
          <p:nvPr/>
        </p:nvGrpSpPr>
        <p:grpSpPr>
          <a:xfrm>
            <a:off x="1237521" y="3517138"/>
            <a:ext cx="6668958" cy="2647550"/>
            <a:chOff x="1286780" y="3509643"/>
            <a:chExt cx="6668958" cy="2647550"/>
          </a:xfrm>
        </p:grpSpPr>
        <p:sp>
          <p:nvSpPr>
            <p:cNvPr id="28" name="Rectangle : coins arrondis 27">
              <a:extLst>
                <a:ext uri="{FF2B5EF4-FFF2-40B4-BE49-F238E27FC236}">
                  <a16:creationId xmlns:a16="http://schemas.microsoft.com/office/drawing/2014/main" id="{D7150D66-2473-324F-B797-EA95C2EFCF5A}"/>
                </a:ext>
              </a:extLst>
            </p:cNvPr>
            <p:cNvSpPr/>
            <p:nvPr/>
          </p:nvSpPr>
          <p:spPr>
            <a:xfrm>
              <a:off x="1286780" y="3890036"/>
              <a:ext cx="6668958"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e 28">
              <a:extLst>
                <a:ext uri="{FF2B5EF4-FFF2-40B4-BE49-F238E27FC236}">
                  <a16:creationId xmlns:a16="http://schemas.microsoft.com/office/drawing/2014/main" id="{098EFC83-3107-7E4C-B9DB-BA05D9A75F8B}"/>
                </a:ext>
              </a:extLst>
            </p:cNvPr>
            <p:cNvGrpSpPr/>
            <p:nvPr/>
          </p:nvGrpSpPr>
          <p:grpSpPr>
            <a:xfrm>
              <a:off x="1346431" y="4066200"/>
              <a:ext cx="6549655" cy="1926981"/>
              <a:chOff x="774890" y="4469719"/>
              <a:chExt cx="6549655" cy="1926981"/>
            </a:xfrm>
          </p:grpSpPr>
          <p:sp>
            <p:nvSpPr>
              <p:cNvPr id="30" name="Rectangle 29">
                <a:extLst>
                  <a:ext uri="{FF2B5EF4-FFF2-40B4-BE49-F238E27FC236}">
                    <a16:creationId xmlns:a16="http://schemas.microsoft.com/office/drawing/2014/main" id="{80F03F3C-95E0-A74B-91E9-40D021AC4728}"/>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Sentiment Analysis</a:t>
                </a:r>
              </a:p>
            </p:txBody>
          </p:sp>
          <p:sp>
            <p:nvSpPr>
              <p:cNvPr id="31" name="Rectangle 30">
                <a:extLst>
                  <a:ext uri="{FF2B5EF4-FFF2-40B4-BE49-F238E27FC236}">
                    <a16:creationId xmlns:a16="http://schemas.microsoft.com/office/drawing/2014/main" id="{E0F319E8-1A93-F341-A7F6-27E5E25320B2}"/>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rPr>
                  <a:t>Rating regression</a:t>
                </a:r>
              </a:p>
            </p:txBody>
          </p:sp>
          <p:sp>
            <p:nvSpPr>
              <p:cNvPr id="32" name="ZoneTexte 31">
                <a:extLst>
                  <a:ext uri="{FF2B5EF4-FFF2-40B4-BE49-F238E27FC236}">
                    <a16:creationId xmlns:a16="http://schemas.microsoft.com/office/drawing/2014/main" id="{C53B5AD3-3AED-BF4D-94D5-9D6D857B79CA}"/>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33" name="ZoneTexte 32">
                <a:extLst>
                  <a:ext uri="{FF2B5EF4-FFF2-40B4-BE49-F238E27FC236}">
                    <a16:creationId xmlns:a16="http://schemas.microsoft.com/office/drawing/2014/main" id="{2CBA7C3B-0C2D-F545-83B1-80D6E179C82A}"/>
                  </a:ext>
                </a:extLst>
              </p:cNvPr>
              <p:cNvSpPr txBox="1"/>
              <p:nvPr/>
            </p:nvSpPr>
            <p:spPr>
              <a:xfrm>
                <a:off x="774890" y="5473370"/>
                <a:ext cx="1282210" cy="923330"/>
              </a:xfrm>
              <a:prstGeom prst="rect">
                <a:avLst/>
              </a:prstGeom>
              <a:noFill/>
            </p:spPr>
            <p:txBody>
              <a:bodyPr wrap="none" rtlCol="0">
                <a:spAutoFit/>
              </a:bodyPr>
              <a:lstStyle/>
              <a:p>
                <a:pPr algn="ctr"/>
                <a:r>
                  <a:rPr lang="en-US"/>
                  <a:t>User profile</a:t>
                </a:r>
                <a:br>
                  <a:rPr lang="en-US"/>
                </a:br>
                <a:r>
                  <a:rPr lang="en-US"/>
                  <a:t>+ </a:t>
                </a:r>
              </a:p>
              <a:p>
                <a:pPr algn="ctr"/>
                <a:r>
                  <a:rPr lang="en-US"/>
                  <a:t>Item profile</a:t>
                </a:r>
              </a:p>
            </p:txBody>
          </p:sp>
          <p:sp>
            <p:nvSpPr>
              <p:cNvPr id="34" name="ZoneTexte 33">
                <a:extLst>
                  <a:ext uri="{FF2B5EF4-FFF2-40B4-BE49-F238E27FC236}">
                    <a16:creationId xmlns:a16="http://schemas.microsoft.com/office/drawing/2014/main" id="{C1B0E204-1CC3-2149-8449-E2F27539AEA4}"/>
                  </a:ext>
                </a:extLst>
              </p:cNvPr>
              <p:cNvSpPr txBox="1"/>
              <p:nvPr/>
            </p:nvSpPr>
            <p:spPr>
              <a:xfrm>
                <a:off x="6182694" y="4529179"/>
                <a:ext cx="1141851" cy="646331"/>
              </a:xfrm>
              <a:prstGeom prst="rect">
                <a:avLst/>
              </a:prstGeom>
              <a:noFill/>
            </p:spPr>
            <p:txBody>
              <a:bodyPr wrap="none" rtlCol="0">
                <a:spAutoFit/>
              </a:bodyPr>
              <a:lstStyle/>
              <a:p>
                <a:pPr algn="ctr"/>
                <a:r>
                  <a:rPr lang="en-US"/>
                  <a:t>Polarity </a:t>
                </a:r>
              </a:p>
              <a:p>
                <a:pPr algn="ctr"/>
                <a:r>
                  <a:rPr lang="en-US"/>
                  <a:t>Prediction</a:t>
                </a:r>
              </a:p>
            </p:txBody>
          </p:sp>
          <p:sp>
            <p:nvSpPr>
              <p:cNvPr id="35" name="ZoneTexte 34">
                <a:extLst>
                  <a:ext uri="{FF2B5EF4-FFF2-40B4-BE49-F238E27FC236}">
                    <a16:creationId xmlns:a16="http://schemas.microsoft.com/office/drawing/2014/main" id="{D45243A8-2606-3949-8B37-C1257DC7E6B7}"/>
                  </a:ext>
                </a:extLst>
              </p:cNvPr>
              <p:cNvSpPr txBox="1"/>
              <p:nvPr/>
            </p:nvSpPr>
            <p:spPr>
              <a:xfrm>
                <a:off x="6168325" y="5611869"/>
                <a:ext cx="1141851" cy="646331"/>
              </a:xfrm>
              <a:prstGeom prst="rect">
                <a:avLst/>
              </a:prstGeom>
              <a:noFill/>
            </p:spPr>
            <p:txBody>
              <a:bodyPr wrap="none" rtlCol="0">
                <a:spAutoFit/>
              </a:bodyPr>
              <a:lstStyle/>
              <a:p>
                <a:pPr algn="ctr"/>
                <a:r>
                  <a:rPr lang="en-US"/>
                  <a:t>Rating </a:t>
                </a:r>
              </a:p>
              <a:p>
                <a:pPr algn="ctr"/>
                <a:r>
                  <a:rPr lang="en-US"/>
                  <a:t>Prediction</a:t>
                </a:r>
              </a:p>
            </p:txBody>
          </p:sp>
          <p:cxnSp>
            <p:nvCxnSpPr>
              <p:cNvPr id="36" name="Connecteur droit avec flèche 35">
                <a:extLst>
                  <a:ext uri="{FF2B5EF4-FFF2-40B4-BE49-F238E27FC236}">
                    <a16:creationId xmlns:a16="http://schemas.microsoft.com/office/drawing/2014/main" id="{C6AC442A-240C-DF47-935A-631A86C23C0D}"/>
                  </a:ext>
                </a:extLst>
              </p:cNvPr>
              <p:cNvCxnSpPr>
                <a:cxnSpLocks/>
                <a:stCxn id="32" idx="3"/>
                <a:endCxn id="30"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A2E84DC3-B219-1747-9967-2CF2AFB4281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9E18FC74-F307-9B49-81D7-56FFAB5E2FE1}"/>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5DAAA968-826C-7648-84DC-3A3973EA314A}"/>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ZoneTexte 39">
              <a:extLst>
                <a:ext uri="{FF2B5EF4-FFF2-40B4-BE49-F238E27FC236}">
                  <a16:creationId xmlns:a16="http://schemas.microsoft.com/office/drawing/2014/main" id="{F9A84A4D-B095-5E4B-ABA5-923AA9AF24EE}"/>
                </a:ext>
              </a:extLst>
            </p:cNvPr>
            <p:cNvSpPr txBox="1"/>
            <p:nvPr/>
          </p:nvSpPr>
          <p:spPr>
            <a:xfrm>
              <a:off x="1633855" y="3509643"/>
              <a:ext cx="6078812" cy="400110"/>
            </a:xfrm>
            <a:prstGeom prst="rect">
              <a:avLst/>
            </a:prstGeom>
            <a:noFill/>
          </p:spPr>
          <p:txBody>
            <a:bodyPr wrap="square" rtlCol="0">
              <a:spAutoFit/>
            </a:bodyPr>
            <a:lstStyle/>
            <a:p>
              <a:pPr algn="ctr"/>
              <a:r>
                <a:rPr lang="en-US" sz="2000" b="1" dirty="0">
                  <a:solidFill>
                    <a:schemeClr val="accent6">
                      <a:lumMod val="50000"/>
                    </a:schemeClr>
                  </a:solidFill>
                </a:rPr>
                <a:t>Hierarchical Recurrent Attentive Network</a:t>
              </a:r>
            </a:p>
          </p:txBody>
        </p:sp>
        <p:cxnSp>
          <p:nvCxnSpPr>
            <p:cNvPr id="41" name="Connecteur droit avec flèche 40">
              <a:extLst>
                <a:ext uri="{FF2B5EF4-FFF2-40B4-BE49-F238E27FC236}">
                  <a16:creationId xmlns:a16="http://schemas.microsoft.com/office/drawing/2014/main" id="{1E086310-5A6B-5E48-8FB8-8BA9543D51DD}"/>
                </a:ext>
              </a:extLst>
            </p:cNvPr>
            <p:cNvCxnSpPr>
              <a:stCxn id="31" idx="0"/>
              <a:endCxn id="30" idx="2"/>
            </p:cNvCxnSpPr>
            <p:nvPr/>
          </p:nvCxnSpPr>
          <p:spPr>
            <a:xfrm flipV="1">
              <a:off x="4684254" y="4794620"/>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a:t>
            </a:r>
            <a:r>
              <a:rPr lang="en-US" i="1" dirty="0" err="1">
                <a:solidFill>
                  <a:schemeClr val="tx1">
                    <a:lumMod val="75000"/>
                    <a:lumOff val="25000"/>
                  </a:schemeClr>
                </a:solidFill>
              </a:rPr>
              <a:t>Koren</a:t>
            </a:r>
            <a:r>
              <a:rPr lang="en-US" i="1" dirty="0">
                <a:solidFill>
                  <a:schemeClr val="tx1">
                    <a:lumMod val="75000"/>
                    <a:lumOff val="25000"/>
                  </a:schemeClr>
                </a:solidFill>
              </a:rPr>
              <a:t> et al., 2009, [2]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[3] Z. Yang et al., 2016</a:t>
            </a:r>
          </a:p>
        </p:txBody>
      </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Tree>
    <p:extLst>
      <p:ext uri="{BB962C8B-B14F-4D97-AF65-F5344CB8AC3E}">
        <p14:creationId xmlns:p14="http://schemas.microsoft.com/office/powerpoint/2010/main" val="133086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19</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2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pic>
        <p:nvPicPr>
          <p:cNvPr id="7" name="Espace réservé du contenu 6">
            <a:extLst>
              <a:ext uri="{FF2B5EF4-FFF2-40B4-BE49-F238E27FC236}">
                <a16:creationId xmlns:a16="http://schemas.microsoft.com/office/drawing/2014/main" id="{C3958EC9-3296-1448-9BA3-AE6DDBAD0EEF}"/>
              </a:ext>
            </a:extLst>
          </p:cNvPr>
          <p:cNvPicPr>
            <a:picLocks noGrp="1" noChangeAspect="1"/>
          </p:cNvPicPr>
          <p:nvPr>
            <p:ph idx="1"/>
          </p:nvPr>
        </p:nvPicPr>
        <p:blipFill>
          <a:blip r:embed="rId3"/>
          <a:stretch>
            <a:fillRect/>
          </a:stretch>
        </p:blipFill>
        <p:spPr>
          <a:xfrm>
            <a:off x="1262024" y="1094162"/>
            <a:ext cx="6619952" cy="3985715"/>
          </a:xfrm>
          <a:noFill/>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237382" y="5665259"/>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237382" y="5665259"/>
                <a:ext cx="2268826" cy="332720"/>
              </a:xfrm>
              <a:prstGeom prst="rect">
                <a:avLst/>
              </a:prstGeom>
              <a:blipFill>
                <a:blip r:embed="rId4"/>
                <a:stretch>
                  <a:fillRect l="-1111" t="-3571" r="-3333" b="-28571"/>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3458218" y="5195820"/>
            <a:ext cx="1819261" cy="1327027"/>
            <a:chOff x="3576823" y="4968628"/>
            <a:chExt cx="1990352" cy="1327027"/>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966983" y="4968628"/>
                  <a:ext cx="1100859" cy="321178"/>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oMath>
                  </a14:m>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966983" y="4968628"/>
                  <a:ext cx="1100859" cy="321178"/>
                </a:xfrm>
                <a:prstGeom prst="rect">
                  <a:avLst/>
                </a:prstGeom>
                <a:blipFill>
                  <a:blip r:embed="rId5"/>
                  <a:stretch>
                    <a:fillRect l="-6250" t="-22222" r="-7500" b="-4074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i="1" dirty="0">
                                      <a:solidFill>
                                        <a:schemeClr val="tx2"/>
                                      </a:solidFill>
                                      <a:latin typeface="Cambria Math" panose="02040503050406030204" pitchFamily="18" charset="0"/>
                                      <a:ea typeface="Cambria Math" panose="02040503050406030204" pitchFamily="18" charset="0"/>
                                    </a:rPr>
                                    <m:t>𝑡</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6"/>
                  <a:stretch>
                    <a:fillRect l="-4167" t="-12500" b="-93750"/>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053950" y="5356409"/>
                <a:ext cx="2995885"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func>
                            <m:funcPr>
                              <m:ctrlPr>
                                <a:rPr lang="fr-FR" sz="2000" i="1">
                                  <a:solidFill>
                                    <a:schemeClr val="tx2"/>
                                  </a:solidFill>
                                  <a:latin typeface="Cambria Math" panose="02040503050406030204" pitchFamily="18" charset="0"/>
                                </a:rPr>
                              </m:ctrlPr>
                            </m:funcPr>
                            <m:fName>
                              <m:r>
                                <m:rPr>
                                  <m:sty m:val="p"/>
                                </m:rPr>
                                <a:rPr lang="fr-FR" sz="2000">
                                  <a:solidFill>
                                    <a:schemeClr val="tx2"/>
                                  </a:solidFill>
                                  <a:latin typeface="Cambria Math" panose="02040503050406030204" pitchFamily="18" charset="0"/>
                                </a:rPr>
                                <m:t>tanh</m:t>
                              </m:r>
                            </m:fName>
                            <m:e>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r>
                                <a:rPr lang="fr-FR" sz="2000" i="1">
                                  <a:solidFill>
                                    <a:schemeClr val="tx2"/>
                                  </a:solidFill>
                                  <a:latin typeface="Cambria Math" panose="02040503050406030204" pitchFamily="18" charset="0"/>
                                </a:rPr>
                                <m:t>+</m:t>
                              </m:r>
                              <m:sSub>
                                <m:sSubPr>
                                  <m:ctrlPr>
                                    <a:rPr lang="fr-FR" sz="2000" i="1">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𝑔</m:t>
                                  </m:r>
                                </m:sub>
                              </m:sSub>
                              <m:r>
                                <a:rPr lang="fr-FR" sz="2000" i="1">
                                  <a:solidFill>
                                    <a:schemeClr val="tx2"/>
                                  </a:solidFill>
                                  <a:latin typeface="Cambria Math" panose="02040503050406030204" pitchFamily="18" charset="0"/>
                                </a:rPr>
                                <m:t>)</m:t>
                              </m:r>
                            </m:e>
                          </m:func>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053950" y="5356409"/>
                <a:ext cx="2995885" cy="840295"/>
              </a:xfrm>
              <a:prstGeom prst="rect">
                <a:avLst/>
              </a:prstGeom>
              <a:blipFill>
                <a:blip r:embed="rId7"/>
                <a:stretch>
                  <a:fillRect l="-12236" t="-117647" r="-2954" b="-176471"/>
                </a:stretch>
              </a:blipFill>
            </p:spPr>
            <p:txBody>
              <a:bodyPr/>
              <a:lstStyle/>
              <a:p>
                <a:r>
                  <a:rPr lang="fr-FR">
                    <a:noFill/>
                  </a:rPr>
                  <a:t> </a:t>
                </a:r>
              </a:p>
            </p:txBody>
          </p:sp>
        </mc:Fallback>
      </mc:AlternateContent>
      <p:cxnSp>
        <p:nvCxnSpPr>
          <p:cNvPr id="14" name="Connecteur droit 13">
            <a:extLst>
              <a:ext uri="{FF2B5EF4-FFF2-40B4-BE49-F238E27FC236}">
                <a16:creationId xmlns:a16="http://schemas.microsoft.com/office/drawing/2014/main" id="{6EE1AE2C-586F-F040-A3AD-4EDE8F483E50}"/>
              </a:ext>
            </a:extLst>
          </p:cNvPr>
          <p:cNvCxnSpPr>
            <a:cxnSpLocks/>
          </p:cNvCxnSpPr>
          <p:nvPr/>
        </p:nvCxnSpPr>
        <p:spPr>
          <a:xfrm>
            <a:off x="3030748"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9F1FAEDF-99AF-5C45-BFA4-5FA20C4DFFB3}"/>
              </a:ext>
            </a:extLst>
          </p:cNvPr>
          <p:cNvCxnSpPr>
            <a:cxnSpLocks/>
          </p:cNvCxnSpPr>
          <p:nvPr/>
        </p:nvCxnSpPr>
        <p:spPr>
          <a:xfrm>
            <a:off x="5755867" y="5195820"/>
            <a:ext cx="0" cy="132702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29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21</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22</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36634" y="1902343"/>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572000" y="1737528"/>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955657"/>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955657"/>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Tree>
    <p:extLst>
      <p:ext uri="{BB962C8B-B14F-4D97-AF65-F5344CB8AC3E}">
        <p14:creationId xmlns:p14="http://schemas.microsoft.com/office/powerpoint/2010/main" val="263547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26</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a:solidFill>
                  <a:schemeClr val="accent1">
                    <a:lumMod val="75000"/>
                  </a:schemeClr>
                </a:solidFill>
              </a:rPr>
              <a:t>Intuition</a:t>
            </a:r>
            <a:endParaRPr lang="en-US">
              <a:solidFill>
                <a:schemeClr val="accent1">
                  <a:lumMod val="75000"/>
                </a:schemeClr>
              </a:solidFill>
            </a:endParaRPr>
          </a:p>
          <a:p>
            <a:pPr marL="285750" indent="-285750">
              <a:buFont typeface="Arial" panose="020B0604020202020204" pitchFamily="34" charset="0"/>
              <a:buChar char="•"/>
            </a:pPr>
            <a:r>
              <a:rPr lang="en-US" sz="2200"/>
              <a:t>We can use their LinkedIn page to build their professional profiles</a:t>
            </a:r>
          </a:p>
          <a:p>
            <a:pPr marL="285750" indent="-285750">
              <a:buFont typeface="Arial" panose="020B0604020202020204" pitchFamily="34" charset="0"/>
              <a:buChar char="•"/>
            </a:pPr>
            <a:r>
              <a:rPr lang="en-US" sz="2200"/>
              <a:t>Their past jobs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29</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professional profiles</a:t>
            </a:r>
          </a:p>
          <a:p>
            <a:pPr marL="285750" indent="-285750">
              <a:buFont typeface="Arial" panose="020B0604020202020204" pitchFamily="34" charset="0"/>
              <a:buChar char="•"/>
            </a:pPr>
            <a:r>
              <a:rPr lang="en-US" sz="2200" dirty="0"/>
              <a:t>Their past jobs (natural language) should be enough to represent them</a:t>
            </a:r>
          </a:p>
        </p:txBody>
      </p:sp>
      <p:pic>
        <p:nvPicPr>
          <p:cNvPr id="8" name="Image 7">
            <a:extLst>
              <a:ext uri="{FF2B5EF4-FFF2-40B4-BE49-F238E27FC236}">
                <a16:creationId xmlns:a16="http://schemas.microsoft.com/office/drawing/2014/main" id="{DF9FCAE3-18B0-D74D-866A-E2CBA13F9EAB}"/>
              </a:ext>
            </a:extLst>
          </p:cNvPr>
          <p:cNvPicPr>
            <a:picLocks noChangeAspect="1"/>
          </p:cNvPicPr>
          <p:nvPr/>
        </p:nvPicPr>
        <p:blipFill>
          <a:blip r:embed="rId4"/>
          <a:stretch>
            <a:fillRect/>
          </a:stretch>
        </p:blipFill>
        <p:spPr>
          <a:xfrm>
            <a:off x="2368182" y="2842236"/>
            <a:ext cx="6578259" cy="3240760"/>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a:t>
            </a:r>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13" name="Image 12">
            <a:extLst>
              <a:ext uri="{FF2B5EF4-FFF2-40B4-BE49-F238E27FC236}">
                <a16:creationId xmlns:a16="http://schemas.microsoft.com/office/drawing/2014/main" id="{527ACB0D-F6A8-B245-9B4F-AFBC09137EAA}"/>
              </a:ext>
            </a:extLst>
          </p:cNvPr>
          <p:cNvPicPr>
            <a:picLocks noChangeAspect="1"/>
          </p:cNvPicPr>
          <p:nvPr/>
        </p:nvPicPr>
        <p:blipFill>
          <a:blip r:embed="rId4"/>
          <a:stretch>
            <a:fillRect/>
          </a:stretch>
        </p:blipFill>
        <p:spPr>
          <a:xfrm>
            <a:off x="3388962" y="2013166"/>
            <a:ext cx="5557479" cy="307728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Names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32</a:t>
            </a:fld>
            <a:endParaRPr lang="fr-FR"/>
          </a:p>
        </p:txBody>
      </p:sp>
    </p:spTree>
    <p:extLst>
      <p:ext uri="{BB962C8B-B14F-4D97-AF65-F5344CB8AC3E}">
        <p14:creationId xmlns:p14="http://schemas.microsoft.com/office/powerpoint/2010/main" val="4124801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34</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a:t>Deep contextualized word representations</a:t>
            </a:r>
          </a:p>
          <a:p>
            <a:r>
              <a:rPr lang="en-US"/>
              <a:t>Peters, Matthew E. and Neumann, Mark and Iyyer, Mohit and Gardner, Matt and Clark, Christopher and Lee, Kenton and Zettlemoyer, Luke. </a:t>
            </a:r>
          </a:p>
          <a:p>
            <a:r>
              <a:rPr lang="en-US"/>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2623154" cy="369332"/>
          </a:xfrm>
          <a:prstGeom prst="rect">
            <a:avLst/>
          </a:prstGeom>
          <a:noFill/>
        </p:spPr>
        <p:txBody>
          <a:bodyPr wrap="none" rtlCol="0">
            <a:spAutoFit/>
          </a:bodyPr>
          <a:lstStyle/>
          <a:p>
            <a:r>
              <a:rPr lang="en-US" i="1" dirty="0"/>
              <a:t>Illustration of the Decoder</a:t>
            </a:r>
          </a:p>
        </p:txBody>
      </p:sp>
    </p:spTree>
    <p:extLst>
      <p:ext uri="{BB962C8B-B14F-4D97-AF65-F5344CB8AC3E}">
        <p14:creationId xmlns:p14="http://schemas.microsoft.com/office/powerpoint/2010/main" val="24901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36</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 - Classification</a:t>
            </a:r>
          </a:p>
        </p:txBody>
      </p:sp>
      <p:sp>
        <p:nvSpPr>
          <p:cNvPr id="5" name="Espace réservé du contenu 4">
            <a:extLst>
              <a:ext uri="{FF2B5EF4-FFF2-40B4-BE49-F238E27FC236}">
                <a16:creationId xmlns:a16="http://schemas.microsoft.com/office/drawing/2014/main" id="{197D9A11-B45D-0E4B-8022-DAF274AEB814}"/>
              </a:ext>
            </a:extLst>
          </p:cNvPr>
          <p:cNvSpPr>
            <a:spLocks noGrp="1"/>
          </p:cNvSpPr>
          <p:nvPr>
            <p:ph idx="1"/>
          </p:nvPr>
        </p:nvSpPr>
        <p:spPr/>
        <p:txBody>
          <a:bodyPr>
            <a:normAutofit/>
          </a:bodyPr>
          <a:lstStyle/>
          <a:p>
            <a:pPr marL="0" indent="0" algn="ctr">
              <a:buNone/>
            </a:pPr>
            <a:r>
              <a:rPr lang="en-US" sz="2800">
                <a:solidFill>
                  <a:schemeClr val="tx2"/>
                </a:solidFill>
              </a:rPr>
              <a:t>Examples of misclassified profiles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graphicFrame>
        <p:nvGraphicFramePr>
          <p:cNvPr id="6" name="Tableau 6">
            <a:extLst>
              <a:ext uri="{FF2B5EF4-FFF2-40B4-BE49-F238E27FC236}">
                <a16:creationId xmlns:a16="http://schemas.microsoft.com/office/drawing/2014/main" id="{F271EC4D-3554-6F4C-9AB0-F57808B931B9}"/>
              </a:ext>
            </a:extLst>
          </p:cNvPr>
          <p:cNvGraphicFramePr>
            <a:graphicFrameLocks noGrp="1"/>
          </p:cNvGraphicFramePr>
          <p:nvPr>
            <p:extLst>
              <p:ext uri="{D42A27DB-BD31-4B8C-83A1-F6EECF244321}">
                <p14:modId xmlns:p14="http://schemas.microsoft.com/office/powerpoint/2010/main" val="3563459292"/>
              </p:ext>
            </p:extLst>
          </p:nvPr>
        </p:nvGraphicFramePr>
        <p:xfrm>
          <a:off x="133817" y="1560539"/>
          <a:ext cx="8894980" cy="4737793"/>
        </p:xfrm>
        <a:graphic>
          <a:graphicData uri="http://schemas.openxmlformats.org/drawingml/2006/table">
            <a:tbl>
              <a:tblPr firstRow="1" bandRow="1">
                <a:tableStyleId>{5C22544A-7EE6-4342-B048-85BDC9FD1C3A}</a:tableStyleId>
              </a:tblPr>
              <a:tblGrid>
                <a:gridCol w="729173">
                  <a:extLst>
                    <a:ext uri="{9D8B030D-6E8A-4147-A177-3AD203B41FA5}">
                      <a16:colId xmlns:a16="http://schemas.microsoft.com/office/drawing/2014/main" val="1140894443"/>
                    </a:ext>
                  </a:extLst>
                </a:gridCol>
                <a:gridCol w="1906292">
                  <a:extLst>
                    <a:ext uri="{9D8B030D-6E8A-4147-A177-3AD203B41FA5}">
                      <a16:colId xmlns:a16="http://schemas.microsoft.com/office/drawing/2014/main" val="1098897297"/>
                    </a:ext>
                  </a:extLst>
                </a:gridCol>
                <a:gridCol w="1812027">
                  <a:extLst>
                    <a:ext uri="{9D8B030D-6E8A-4147-A177-3AD203B41FA5}">
                      <a16:colId xmlns:a16="http://schemas.microsoft.com/office/drawing/2014/main" val="4186569307"/>
                    </a:ext>
                  </a:extLst>
                </a:gridCol>
                <a:gridCol w="2223744">
                  <a:extLst>
                    <a:ext uri="{9D8B030D-6E8A-4147-A177-3AD203B41FA5}">
                      <a16:colId xmlns:a16="http://schemas.microsoft.com/office/drawing/2014/main" val="802009711"/>
                    </a:ext>
                  </a:extLst>
                </a:gridCol>
                <a:gridCol w="2223744">
                  <a:extLst>
                    <a:ext uri="{9D8B030D-6E8A-4147-A177-3AD203B41FA5}">
                      <a16:colId xmlns:a16="http://schemas.microsoft.com/office/drawing/2014/main" val="4046290074"/>
                    </a:ext>
                  </a:extLst>
                </a:gridCol>
              </a:tblGrid>
              <a:tr h="423244">
                <a:tc rowSpan="2">
                  <a:txBody>
                    <a:bodyPr/>
                    <a:lstStyle/>
                    <a:p>
                      <a:pPr algn="ctr"/>
                      <a:r>
                        <a:rPr lang="fr-FR" dirty="0"/>
                        <a:t>#</a:t>
                      </a:r>
                    </a:p>
                  </a:txBody>
                  <a:tcPr anchor="ctr"/>
                </a:tc>
                <a:tc gridSpan="2">
                  <a:txBody>
                    <a:bodyPr/>
                    <a:lstStyle/>
                    <a:p>
                      <a:pPr algn="ctr"/>
                      <a:r>
                        <a:rPr lang="fr-FR" dirty="0"/>
                        <a:t>Profile</a:t>
                      </a:r>
                    </a:p>
                  </a:txBody>
                  <a:tcPr anchor="ctr"/>
                </a:tc>
                <a:tc hMerge="1">
                  <a:txBody>
                    <a:bodyPr/>
                    <a:lstStyle/>
                    <a:p>
                      <a:endParaRPr lang="fr-FR" dirty="0"/>
                    </a:p>
                  </a:txBody>
                  <a:tcPr/>
                </a:tc>
                <a:tc rowSpan="2">
                  <a:txBody>
                    <a:bodyPr/>
                    <a:lstStyle/>
                    <a:p>
                      <a:pPr algn="ctr"/>
                      <a:r>
                        <a:rPr lang="fr-FR" dirty="0" err="1"/>
                        <a:t>Predicted</a:t>
                      </a:r>
                      <a:r>
                        <a:rPr lang="fr-FR" dirty="0"/>
                        <a:t> </a:t>
                      </a:r>
                      <a:r>
                        <a:rPr lang="fr-FR" dirty="0" err="1"/>
                        <a:t>Industry</a:t>
                      </a:r>
                      <a:endParaRPr lang="fr-FR" dirty="0"/>
                    </a:p>
                  </a:txBody>
                  <a:tcPr anchor="ctr"/>
                </a:tc>
                <a:tc rowSpan="2">
                  <a:txBody>
                    <a:bodyPr/>
                    <a:lstStyle/>
                    <a:p>
                      <a:pPr algn="ctr"/>
                      <a:r>
                        <a:rPr lang="fr-FR" dirty="0" err="1"/>
                        <a:t>Actual</a:t>
                      </a:r>
                      <a:r>
                        <a:rPr lang="fr-FR" dirty="0"/>
                        <a:t> </a:t>
                      </a:r>
                      <a:r>
                        <a:rPr lang="fr-FR" dirty="0" err="1"/>
                        <a:t>Industry</a:t>
                      </a:r>
                      <a:endParaRPr lang="fr-FR" dirty="0"/>
                    </a:p>
                  </a:txBody>
                  <a:tcPr anchor="ctr"/>
                </a:tc>
                <a:extLst>
                  <a:ext uri="{0D108BD9-81ED-4DB2-BD59-A6C34878D82A}">
                    <a16:rowId xmlns:a16="http://schemas.microsoft.com/office/drawing/2014/main" val="996870981"/>
                  </a:ext>
                </a:extLst>
              </a:tr>
              <a:tr h="436829">
                <a:tc vMerge="1">
                  <a:txBody>
                    <a:bodyPr/>
                    <a:lstStyle/>
                    <a:p>
                      <a:endParaRPr lang="fr-FR"/>
                    </a:p>
                  </a:txBody>
                  <a:tcPr/>
                </a:tc>
                <a:tc>
                  <a:txBody>
                    <a:bodyPr/>
                    <a:lstStyle/>
                    <a:p>
                      <a:pPr algn="ctr"/>
                      <a:r>
                        <a:rPr lang="fr-FR" dirty="0" err="1"/>
                        <a:t>Title</a:t>
                      </a:r>
                      <a:endParaRPr lang="fr-FR" dirty="0"/>
                    </a:p>
                  </a:txBody>
                  <a:tcPr anchor="ctr"/>
                </a:tc>
                <a:tc>
                  <a:txBody>
                    <a:bodyPr/>
                    <a:lstStyle/>
                    <a:p>
                      <a:pPr algn="ctr"/>
                      <a:r>
                        <a:rPr lang="fr-FR" dirty="0"/>
                        <a:t>Description</a:t>
                      </a:r>
                    </a:p>
                  </a:txBody>
                  <a:tcPr anchor="ct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760115364"/>
                  </a:ext>
                </a:extLst>
              </a:tr>
              <a:tr h="969430">
                <a:tc>
                  <a:txBody>
                    <a:bodyPr/>
                    <a:lstStyle/>
                    <a:p>
                      <a:pPr algn="ctr"/>
                      <a:r>
                        <a:rPr lang="fr-FR" dirty="0"/>
                        <a:t>(1)</a:t>
                      </a:r>
                    </a:p>
                  </a:txBody>
                  <a:tcPr anchor="ctr"/>
                </a:tc>
                <a:tc>
                  <a:txBody>
                    <a:bodyPr/>
                    <a:lstStyle/>
                    <a:p>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extLst>
                  <a:ext uri="{0D108BD9-81ED-4DB2-BD59-A6C34878D82A}">
                    <a16:rowId xmlns:a16="http://schemas.microsoft.com/office/drawing/2014/main" val="1763688021"/>
                  </a:ext>
                </a:extLst>
              </a:tr>
              <a:tr h="969430">
                <a:tc>
                  <a:txBody>
                    <a:bodyPr/>
                    <a:lstStyle/>
                    <a:p>
                      <a:pPr algn="ctr"/>
                      <a:r>
                        <a:rPr lang="fr-FR" dirty="0"/>
                        <a:t>(0)</a:t>
                      </a:r>
                    </a:p>
                  </a:txBody>
                  <a:tcPr anchor="ctr"/>
                </a:tc>
                <a:tc>
                  <a:txBody>
                    <a:bodyPr/>
                    <a:lstStyle/>
                    <a:p>
                      <a:endParaRPr lang="fr-FR"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vMerge="1">
                  <a:txBody>
                    <a:bodyPr/>
                    <a:lstStyle/>
                    <a:p>
                      <a:pPr algn="ctr"/>
                      <a:endParaRPr lang="fr-FR" dirty="0"/>
                    </a:p>
                  </a:txBody>
                  <a:tcPr/>
                </a:tc>
                <a:tc vMerge="1">
                  <a:txBody>
                    <a:bodyPr/>
                    <a:lstStyle/>
                    <a:p>
                      <a:pPr algn="ctr"/>
                      <a:endParaRPr lang="fr-FR" dirty="0"/>
                    </a:p>
                  </a:txBody>
                  <a:tcPr/>
                </a:tc>
                <a:extLst>
                  <a:ext uri="{0D108BD9-81ED-4DB2-BD59-A6C34878D82A}">
                    <a16:rowId xmlns:a16="http://schemas.microsoft.com/office/drawing/2014/main" val="3691360732"/>
                  </a:ext>
                </a:extLst>
              </a:tr>
              <a:tr h="969430">
                <a:tc>
                  <a:txBody>
                    <a:bodyPr/>
                    <a:lstStyle/>
                    <a:p>
                      <a:pPr algn="ctr"/>
                      <a:r>
                        <a:rPr lang="fr-FR" dirty="0"/>
                        <a:t>(1)</a:t>
                      </a:r>
                    </a:p>
                  </a:txBody>
                  <a:tcPr anchor="ctr"/>
                </a:tc>
                <a:tc>
                  <a:txBody>
                    <a:bodyPr/>
                    <a:lstStyle/>
                    <a:p>
                      <a:endParaRPr lang="fr-FR"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rowSpan="2">
                  <a:txBody>
                    <a:bodyPr/>
                    <a:lstStyle/>
                    <a:p>
                      <a:pPr algn="ctr"/>
                      <a:endParaRPr lang="fr-FR" dirty="0"/>
                    </a:p>
                  </a:txBody>
                  <a:tcPr anchor="ctr"/>
                </a:tc>
                <a:tc rowSpan="2">
                  <a:txBody>
                    <a:bodyPr/>
                    <a:lstStyle/>
                    <a:p>
                      <a:pPr algn="ctr"/>
                      <a:endParaRPr lang="fr-FR" dirty="0"/>
                    </a:p>
                  </a:txBody>
                  <a:tcPr anchor="ctr"/>
                </a:tc>
                <a:extLst>
                  <a:ext uri="{0D108BD9-81ED-4DB2-BD59-A6C34878D82A}">
                    <a16:rowId xmlns:a16="http://schemas.microsoft.com/office/drawing/2014/main" val="2837719425"/>
                  </a:ext>
                </a:extLst>
              </a:tr>
              <a:tr h="969430">
                <a:tc>
                  <a:txBody>
                    <a:bodyPr/>
                    <a:lstStyle/>
                    <a:p>
                      <a:pPr algn="ctr"/>
                      <a:r>
                        <a:rPr lang="fr-FR" dirty="0"/>
                        <a:t>(0)</a:t>
                      </a:r>
                    </a:p>
                  </a:txBody>
                  <a:tcPr anchor="ctr"/>
                </a:tc>
                <a:tc>
                  <a:txBody>
                    <a:bodyPr/>
                    <a:lstStyle/>
                    <a:p>
                      <a:endParaRPr lang="fr-FR"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tc vMerge="1">
                  <a:txBody>
                    <a:bodyPr/>
                    <a:lstStyle/>
                    <a:p>
                      <a:pPr algn="ctr"/>
                      <a:endParaRPr lang="fr-FR" dirty="0"/>
                    </a:p>
                  </a:txBody>
                  <a:tcPr/>
                </a:tc>
                <a:tc vMerge="1">
                  <a:txBody>
                    <a:bodyPr/>
                    <a:lstStyle/>
                    <a:p>
                      <a:pPr algn="ctr"/>
                      <a:endParaRPr lang="fr-FR" dirty="0"/>
                    </a:p>
                  </a:txBody>
                  <a:tcPr/>
                </a:tc>
                <a:extLst>
                  <a:ext uri="{0D108BD9-81ED-4DB2-BD59-A6C34878D82A}">
                    <a16:rowId xmlns:a16="http://schemas.microsoft.com/office/drawing/2014/main" val="2292749246"/>
                  </a:ext>
                </a:extLst>
              </a:tr>
            </a:tbl>
          </a:graphicData>
        </a:graphic>
      </p:graphicFrame>
      <p:sp>
        <p:nvSpPr>
          <p:cNvPr id="7" name="ZoneTexte 6">
            <a:extLst>
              <a:ext uri="{FF2B5EF4-FFF2-40B4-BE49-F238E27FC236}">
                <a16:creationId xmlns:a16="http://schemas.microsoft.com/office/drawing/2014/main" id="{3BFCDCDC-C67D-4445-85F2-8E086A47C601}"/>
              </a:ext>
            </a:extLst>
          </p:cNvPr>
          <p:cNvSpPr txBox="1"/>
          <p:nvPr/>
        </p:nvSpPr>
        <p:spPr>
          <a:xfrm>
            <a:off x="6121831" y="1191207"/>
            <a:ext cx="2008435" cy="369332"/>
          </a:xfrm>
          <a:prstGeom prst="rect">
            <a:avLst/>
          </a:prstGeom>
          <a:noFill/>
        </p:spPr>
        <p:txBody>
          <a:bodyPr wrap="square" rtlCol="0">
            <a:spAutoFit/>
          </a:bodyPr>
          <a:lstStyle/>
          <a:p>
            <a:r>
              <a:rPr lang="en-US" b="1" dirty="0">
                <a:solidFill>
                  <a:srgbClr val="FF0000"/>
                </a:solidFill>
              </a:rPr>
              <a:t>TODO</a:t>
            </a:r>
          </a:p>
        </p:txBody>
      </p:sp>
    </p:spTree>
    <p:extLst>
      <p:ext uri="{BB962C8B-B14F-4D97-AF65-F5344CB8AC3E}">
        <p14:creationId xmlns:p14="http://schemas.microsoft.com/office/powerpoint/2010/main" val="3182067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39</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5" name="Espace réservé du contenu 4">
            <a:extLst>
              <a:ext uri="{FF2B5EF4-FFF2-40B4-BE49-F238E27FC236}">
                <a16:creationId xmlns:a16="http://schemas.microsoft.com/office/drawing/2014/main" id="{42F89399-A621-1444-B718-FA51E305D97D}"/>
              </a:ext>
            </a:extLst>
          </p:cNvPr>
          <p:cNvSpPr>
            <a:spLocks noGrp="1"/>
          </p:cNvSpPr>
          <p:nvPr>
            <p:ph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40</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264723"/>
            <a:ext cx="8074617" cy="4328557"/>
          </a:xfrm>
          <a:prstGeom prst="rect">
            <a:avLst/>
          </a:prstGeom>
          <a:noFill/>
        </p:spPr>
        <p:txBody>
          <a:bodyPr wrap="square" rtlCol="0" anchor="ctr">
            <a:spAutoFit/>
          </a:bodyPr>
          <a:lstStyle/>
          <a:p>
            <a:pPr marL="285750" indent="-285750">
              <a:lnSpc>
                <a:spcPct val="300000"/>
              </a:lnSpc>
              <a:buFont typeface="Police système Courant"/>
              <a:buChar char="→"/>
            </a:pPr>
            <a:r>
              <a:rPr lang="en-US" sz="2400" dirty="0">
                <a:solidFill>
                  <a:schemeClr val="tx2"/>
                </a:solidFill>
              </a:rPr>
              <a:t>Textual traces yield </a:t>
            </a:r>
            <a:r>
              <a:rPr lang="en-US" sz="2400" b="1" dirty="0">
                <a:solidFill>
                  <a:schemeClr val="tx2"/>
                </a:solidFill>
              </a:rPr>
              <a:t>rich</a:t>
            </a:r>
            <a:r>
              <a:rPr lang="en-US" sz="2400" dirty="0">
                <a:solidFill>
                  <a:schemeClr val="tx2"/>
                </a:solidFill>
              </a:rPr>
              <a:t> representations</a:t>
            </a:r>
          </a:p>
          <a:p>
            <a:pPr marL="285750" indent="-285750">
              <a:lnSpc>
                <a:spcPct val="300000"/>
              </a:lnSpc>
              <a:buFont typeface="Police système Courant"/>
              <a:buChar char="→"/>
            </a:pPr>
            <a:r>
              <a:rPr lang="en-US" sz="2400" dirty="0">
                <a:solidFill>
                  <a:schemeClr val="tx2"/>
                </a:solidFill>
              </a:rPr>
              <a:t>New task: </a:t>
            </a:r>
            <a:r>
              <a:rPr lang="en-US" sz="2400" b="1" dirty="0">
                <a:solidFill>
                  <a:schemeClr val="tx2"/>
                </a:solidFill>
              </a:rPr>
              <a:t>Professional Profile Learning</a:t>
            </a:r>
          </a:p>
          <a:p>
            <a:pPr marL="285750" indent="-285750">
              <a:lnSpc>
                <a:spcPct val="300000"/>
              </a:lnSpc>
              <a:buFont typeface="Police système Courant"/>
              <a:buChar char="→"/>
            </a:pPr>
            <a:r>
              <a:rPr lang="en-US" sz="2400" dirty="0">
                <a:solidFill>
                  <a:schemeClr val="tx2"/>
                </a:solidFill>
              </a:rPr>
              <a:t>New application Domain: </a:t>
            </a:r>
            <a:r>
              <a:rPr lang="en-US" sz="2400" b="1" dirty="0">
                <a:solidFill>
                  <a:schemeClr val="tx2"/>
                </a:solidFill>
              </a:rPr>
              <a:t>Human Resources</a:t>
            </a:r>
          </a:p>
          <a:p>
            <a:pPr marL="285750" indent="-285750">
              <a:lnSpc>
                <a:spcPct val="300000"/>
              </a:lnSpc>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p:txBody>
      </p:sp>
    </p:spTree>
    <p:extLst>
      <p:ext uri="{BB962C8B-B14F-4D97-AF65-F5344CB8AC3E}">
        <p14:creationId xmlns:p14="http://schemas.microsoft.com/office/powerpoint/2010/main" val="1969313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44</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46</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46</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47</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47</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50194" cy="2099252"/>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51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mc:Choice xmlns:p14="http://schemas.microsoft.com/office/powerpoint/2010/main" Requires="p14">
      <p:transition p14:dur="300" advTm="33275">
        <p:fade/>
      </p:transition>
    </mc:Choice>
    <mc:Fallback>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pic>
        <p:nvPicPr>
          <p:cNvPr id="5" name="Espace réservé du contenu 4">
            <a:extLst>
              <a:ext uri="{FF2B5EF4-FFF2-40B4-BE49-F238E27FC236}">
                <a16:creationId xmlns:a16="http://schemas.microsoft.com/office/drawing/2014/main" id="{72488922-EB48-C84A-B79F-51805216CC4E}"/>
              </a:ext>
            </a:extLst>
          </p:cNvPr>
          <p:cNvPicPr>
            <a:picLocks noGrp="1" noChangeAspect="1"/>
          </p:cNvPicPr>
          <p:nvPr>
            <p:ph idx="1"/>
          </p:nvPr>
        </p:nvPicPr>
        <p:blipFill>
          <a:blip r:embed="rId2"/>
          <a:stretch>
            <a:fillRect/>
          </a:stretch>
        </p:blipFill>
        <p:spPr>
          <a:xfrm>
            <a:off x="1405263" y="1176338"/>
            <a:ext cx="6333474" cy="5068887"/>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spTree>
    <p:extLst>
      <p:ext uri="{BB962C8B-B14F-4D97-AF65-F5344CB8AC3E}">
        <p14:creationId xmlns:p14="http://schemas.microsoft.com/office/powerpoint/2010/main" val="3983769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52</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a:p>
            <a:pPr>
              <a:lnSpc>
                <a:spcPct val="200000"/>
              </a:lnSpc>
            </a:pPr>
            <a:r>
              <a:rPr lang="en-US" sz="2400" dirty="0"/>
              <a:t>Comparing incomparable objects?</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53</a:t>
            </a:fld>
            <a:endParaRPr lang="en-US"/>
          </a:p>
        </p:txBody>
      </p:sp>
    </p:spTree>
    <p:extLst>
      <p:ext uri="{BB962C8B-B14F-4D97-AF65-F5344CB8AC3E}">
        <p14:creationId xmlns:p14="http://schemas.microsoft.com/office/powerpoint/2010/main" val="980101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54</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55</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183757" cy="369332"/>
          </a:xfrm>
          <a:prstGeom prst="rect">
            <a:avLst/>
          </a:prstGeom>
          <a:noFill/>
        </p:spPr>
        <p:txBody>
          <a:bodyPr wrap="none" rtlCol="0">
            <a:spAutoFit/>
          </a:bodyPr>
          <a:lstStyle/>
          <a:p>
            <a:r>
              <a:rPr lang="en-US" dirty="0">
                <a:solidFill>
                  <a:srgbClr val="C00000"/>
                </a:solidFill>
              </a:rPr>
              <a:t>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56</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57</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59</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60</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61</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63</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a:t>
            </a:r>
            <a:r>
              <a:rPr lang="fr-FR" i="1" dirty="0">
                <a:solidFill>
                  <a:schemeClr val="tx1">
                    <a:lumMod val="75000"/>
                    <a:lumOff val="25000"/>
                  </a:schemeClr>
                </a:solidFill>
              </a:rPr>
              <a:t> R. </a:t>
            </a:r>
            <a:r>
              <a:rPr lang="fr-FR" i="1" dirty="0" err="1">
                <a:solidFill>
                  <a:schemeClr val="tx1">
                    <a:lumMod val="75000"/>
                    <a:lumOff val="25000"/>
                  </a:schemeClr>
                </a:solidFill>
              </a:rPr>
              <a:t>Tibshirani</a:t>
            </a:r>
            <a:r>
              <a:rPr lang="fr-FR" i="1" dirty="0">
                <a:solidFill>
                  <a:schemeClr val="tx1">
                    <a:lumMod val="75000"/>
                    <a:lumOff val="25000"/>
                  </a:schemeClr>
                </a:solidFill>
              </a:rPr>
              <a:t>, 1994</a:t>
            </a:r>
            <a:r>
              <a:rPr lang="en-US" i="1" dirty="0">
                <a:solidFill>
                  <a:schemeClr val="tx1">
                    <a:lumMod val="75000"/>
                    <a:lumOff val="25000"/>
                  </a:schemeClr>
                </a:solidFill>
              </a:rPr>
              <a:t> ,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10.xml><?xml version="1.0" encoding="utf-8"?>
<p:tagLst xmlns:a="http://schemas.openxmlformats.org/drawingml/2006/main" xmlns:r="http://schemas.openxmlformats.org/officeDocument/2006/relationships" xmlns:p="http://schemas.openxmlformats.org/presentationml/2006/main">
  <p:tag name="TIMING" val="|54.6|18.6|63.4"/>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8|37.3"/>
</p:tagLst>
</file>

<file path=ppt/tags/tag4.xml><?xml version="1.0" encoding="utf-8"?>
<p:tagLst xmlns:a="http://schemas.openxmlformats.org/drawingml/2006/main" xmlns:r="http://schemas.openxmlformats.org/officeDocument/2006/relationships" xmlns:p="http://schemas.openxmlformats.org/presentationml/2006/main">
  <p:tag name="TIMING" val="|15.9|12.5|17.6|19.1"/>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110537</TotalTime>
  <Words>3385</Words>
  <Application>Microsoft Macintosh PowerPoint</Application>
  <PresentationFormat>Affichage à l'écran (4:3)</PresentationFormat>
  <Paragraphs>626</Paragraphs>
  <Slides>66</Slides>
  <Notes>47</Notes>
  <HiddenSlides>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66</vt:i4>
      </vt:variant>
    </vt:vector>
  </HeadingPairs>
  <TitlesOfParts>
    <vt:vector size="7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RBA</vt:lpstr>
      <vt:lpstr>The model : HRAN, RBA – our version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vt:lpstr>
      <vt:lpstr>Data - Example</vt:lpstr>
      <vt:lpstr>The model : Resume</vt:lpstr>
      <vt:lpstr>Related work - FastText</vt:lpstr>
      <vt:lpstr>Related work - ELMo</vt:lpstr>
      <vt:lpstr>The model : Resume</vt:lpstr>
      <vt:lpstr>Results - Classification</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Appendix for Resumé</vt:lpstr>
      <vt:lpstr>ELMo Architecture - detail</vt:lpstr>
      <vt:lpstr>Appendix for User Modeling</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818</cp:revision>
  <cp:lastPrinted>2019-10-02T17:13:17Z</cp:lastPrinted>
  <dcterms:created xsi:type="dcterms:W3CDTF">2017-04-20T22:33:02Z</dcterms:created>
  <dcterms:modified xsi:type="dcterms:W3CDTF">2021-11-09T14:00:13Z</dcterms:modified>
  <cp:category/>
</cp:coreProperties>
</file>